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  <p:sldId id="257" r:id="rId4"/>
    <p:sldId id="258" r:id="rId5"/>
    <p:sldId id="262" r:id="rId6"/>
    <p:sldId id="264" r:id="rId7"/>
    <p:sldId id="263" r:id="rId8"/>
    <p:sldId id="259" r:id="rId9"/>
    <p:sldId id="260" r:id="rId10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8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3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1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29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2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0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0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8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B0D25-4680-42FE-B4D5-4E5AA31CD556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2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RDC Amenity Survey:</a:t>
            </a:r>
            <a:br>
              <a:rPr lang="en-US" b="1" dirty="0"/>
            </a:br>
            <a:r>
              <a:rPr lang="en-US" b="1" dirty="0"/>
              <a:t> Top Categories and Sub-categories</a:t>
            </a:r>
            <a:br>
              <a:rPr lang="en-US" b="1" dirty="0"/>
            </a:br>
            <a:r>
              <a:rPr lang="en-US" b="1" dirty="0"/>
              <a:t>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sz="3800" b="1" dirty="0">
                <a:solidFill>
                  <a:schemeClr val="tx1"/>
                </a:solidFill>
              </a:rPr>
              <a:t>July 1 through July 19, 2018</a:t>
            </a:r>
          </a:p>
          <a:p>
            <a:r>
              <a:rPr lang="en-US" sz="2900" dirty="0">
                <a:solidFill>
                  <a:schemeClr val="tx1"/>
                </a:solidFill>
              </a:rPr>
              <a:t>(via Survey Monkey)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Amenities Advisory Panel:</a:t>
            </a:r>
          </a:p>
          <a:p>
            <a:r>
              <a:rPr lang="en-US" sz="2800" dirty="0">
                <a:solidFill>
                  <a:schemeClr val="tx1"/>
                </a:solidFill>
              </a:rPr>
              <a:t>Chris England, Karen LeBon, Bob Stout, John Pittman, Dallas Eckard, </a:t>
            </a:r>
          </a:p>
          <a:p>
            <a:r>
              <a:rPr lang="en-US" sz="2800" dirty="0">
                <a:solidFill>
                  <a:schemeClr val="tx1"/>
                </a:solidFill>
              </a:rPr>
              <a:t>Fred Wallace, Greg Van Zandt </a:t>
            </a:r>
          </a:p>
        </p:txBody>
      </p:sp>
    </p:spTree>
    <p:extLst>
      <p:ext uri="{BB962C8B-B14F-4D97-AF65-F5344CB8AC3E}">
        <p14:creationId xmlns:p14="http://schemas.microsoft.com/office/powerpoint/2010/main" val="212940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Weighted Response</a:t>
            </a:r>
            <a:r>
              <a:rPr lang="en-US" sz="2000" dirty="0"/>
              <a:t>: we took the two top ratings (dependent on the question type) :</a:t>
            </a:r>
          </a:p>
          <a:p>
            <a:pPr lvl="1"/>
            <a:r>
              <a:rPr lang="en-US" sz="2000" dirty="0"/>
              <a:t>% </a:t>
            </a:r>
            <a:r>
              <a:rPr lang="en-US" sz="2000" b="1" dirty="0"/>
              <a:t>Very important </a:t>
            </a:r>
            <a:r>
              <a:rPr lang="en-US" sz="2000" i="1" dirty="0"/>
              <a:t>and</a:t>
            </a:r>
            <a:r>
              <a:rPr lang="en-US" sz="2000" dirty="0"/>
              <a:t> </a:t>
            </a:r>
            <a:r>
              <a:rPr lang="en-US" sz="2000" b="1" dirty="0"/>
              <a:t>Important</a:t>
            </a:r>
          </a:p>
          <a:p>
            <a:pPr lvl="1"/>
            <a:r>
              <a:rPr lang="en-US" sz="2000" dirty="0"/>
              <a:t>% </a:t>
            </a:r>
            <a:r>
              <a:rPr lang="en-US" sz="2000" b="1" dirty="0"/>
              <a:t>Needs significant improvement </a:t>
            </a:r>
            <a:r>
              <a:rPr lang="en-US" sz="2000" i="1" dirty="0"/>
              <a:t>and</a:t>
            </a:r>
            <a:r>
              <a:rPr lang="en-US" sz="2000" dirty="0"/>
              <a:t> </a:t>
            </a:r>
            <a:r>
              <a:rPr lang="en-US" sz="2000" b="1" dirty="0"/>
              <a:t>Needs some improvement</a:t>
            </a:r>
          </a:p>
          <a:p>
            <a:pPr lvl="1"/>
            <a:r>
              <a:rPr lang="en-US" sz="2000" b="1" dirty="0"/>
              <a:t>% Very interested </a:t>
            </a:r>
            <a:r>
              <a:rPr lang="en-US" sz="2000" i="1" dirty="0"/>
              <a:t>and</a:t>
            </a:r>
            <a:r>
              <a:rPr lang="en-US" sz="2000" dirty="0"/>
              <a:t> </a:t>
            </a:r>
            <a:r>
              <a:rPr lang="en-US" sz="2000" b="1" dirty="0"/>
              <a:t>Somewhat interested</a:t>
            </a:r>
          </a:p>
          <a:p>
            <a:pPr marL="457200" lvl="1" indent="0">
              <a:buNone/>
            </a:pPr>
            <a:r>
              <a:rPr lang="en-US" sz="2000" dirty="0"/>
              <a:t>We then combined them as one overall % giving a weighting to separate  topics that are not of interest from those of greater interest.</a:t>
            </a:r>
          </a:p>
          <a:p>
            <a:r>
              <a:rPr lang="en-US" sz="2000" b="1" dirty="0"/>
              <a:t>Subcategory color depiction:</a:t>
            </a:r>
          </a:p>
          <a:p>
            <a:pPr lvl="1"/>
            <a:r>
              <a:rPr lang="en-US" sz="2000" b="1" dirty="0"/>
              <a:t>Green: </a:t>
            </a:r>
            <a:r>
              <a:rPr lang="en-US" sz="2000" dirty="0"/>
              <a:t>Top categories</a:t>
            </a:r>
          </a:p>
          <a:p>
            <a:pPr lvl="1"/>
            <a:r>
              <a:rPr lang="en-US" sz="2000" b="1" dirty="0"/>
              <a:t>Yellow: </a:t>
            </a:r>
            <a:r>
              <a:rPr lang="en-US" sz="2000" dirty="0"/>
              <a:t>Categories very close in response % </a:t>
            </a:r>
          </a:p>
          <a:p>
            <a:pPr lvl="1"/>
            <a:r>
              <a:rPr lang="en-US" sz="2000" b="1" dirty="0"/>
              <a:t>Blue: </a:t>
            </a:r>
            <a:r>
              <a:rPr lang="en-US" sz="2000" dirty="0"/>
              <a:t>Other lower rated categories</a:t>
            </a:r>
          </a:p>
        </p:txBody>
      </p:sp>
    </p:spTree>
    <p:extLst>
      <p:ext uri="{BB962C8B-B14F-4D97-AF65-F5344CB8AC3E}">
        <p14:creationId xmlns:p14="http://schemas.microsoft.com/office/powerpoint/2010/main" val="114482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Primary Areas of Interest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Weighted Top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3 Top Areas of Interest</a:t>
            </a:r>
          </a:p>
        </p:txBody>
      </p:sp>
      <p:pic>
        <p:nvPicPr>
          <p:cNvPr id="2055" name="Picture 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720721"/>
            <a:ext cx="4041775" cy="2859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4040188" cy="1419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328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Community Landscaping and Plantings: </a:t>
            </a:r>
            <a:r>
              <a:rPr lang="en-US" sz="3600" b="1" i="1" dirty="0"/>
              <a:t>Greenways Along Streets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Weighted Subcategory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24000"/>
            <a:ext cx="4041775" cy="639762"/>
          </a:xfrm>
        </p:spPr>
        <p:txBody>
          <a:bodyPr>
            <a:normAutofit/>
          </a:bodyPr>
          <a:lstStyle/>
          <a:p>
            <a:pPr lvl="0" algn="ctr"/>
            <a:r>
              <a:rPr lang="en-US" dirty="0"/>
              <a:t> </a:t>
            </a:r>
            <a:r>
              <a:rPr lang="en-US" dirty="0">
                <a:solidFill>
                  <a:prstClr val="black"/>
                </a:solidFill>
              </a:rPr>
              <a:t>Key Subcategories </a:t>
            </a: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62200"/>
            <a:ext cx="4041775" cy="2754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02454"/>
            <a:ext cx="4040188" cy="188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403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Community Landscaping and Plantings: </a:t>
            </a:r>
            <a:br>
              <a:rPr lang="en-US" sz="3600" b="1" dirty="0"/>
            </a:br>
            <a:r>
              <a:rPr lang="en-US" sz="3600" b="1" i="1" dirty="0"/>
              <a:t>Street &amp; Traffic Signs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Weighted Subcategory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Key Subcategories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4040188" cy="48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880401"/>
            <a:ext cx="4041775" cy="254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023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Community Landscaping and Plantings: </a:t>
            </a:r>
            <a:br>
              <a:rPr lang="en-US" sz="3600" b="1" dirty="0"/>
            </a:br>
            <a:r>
              <a:rPr lang="en-US" sz="3600" b="1" i="1" dirty="0"/>
              <a:t>South Gate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Weighted Subcategory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Key Subcategories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53424"/>
            <a:ext cx="4040188" cy="79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845419"/>
            <a:ext cx="4041775" cy="26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023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Community Landscaping and Plantings: </a:t>
            </a:r>
            <a:br>
              <a:rPr lang="en-US" sz="3600" b="1" dirty="0"/>
            </a:br>
            <a:r>
              <a:rPr lang="en-US" sz="3600" b="1" i="1" dirty="0"/>
              <a:t>North Gate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Weighted Subcategory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Key Subcategories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71800"/>
            <a:ext cx="4040188" cy="794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936910"/>
            <a:ext cx="4041775" cy="242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023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Pool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Weighted Subcategory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Key Subcategories</a:t>
            </a:r>
            <a:endParaRPr lang="en-US" dirty="0"/>
          </a:p>
        </p:txBody>
      </p:sp>
      <p:pic>
        <p:nvPicPr>
          <p:cNvPr id="4104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4040188" cy="2201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541508"/>
            <a:ext cx="4041775" cy="321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403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Gathering Place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Weighted Subcategory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Key Subcategories</a:t>
            </a:r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749296"/>
            <a:ext cx="4041775" cy="2802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20108"/>
            <a:ext cx="4040188" cy="251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40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196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RDC Amenity Survey:  Top Categories and Sub-categories Report</vt:lpstr>
      <vt:lpstr>Terminology</vt:lpstr>
      <vt:lpstr>Primary Areas of Interest</vt:lpstr>
      <vt:lpstr>Community Landscaping and Plantings: Greenways Along Streets</vt:lpstr>
      <vt:lpstr>Community Landscaping and Plantings:  Street &amp; Traffic Signs</vt:lpstr>
      <vt:lpstr>Community Landscaping and Plantings:  South Gate</vt:lpstr>
      <vt:lpstr>Community Landscaping and Plantings:  North Gate</vt:lpstr>
      <vt:lpstr>The Pool</vt:lpstr>
      <vt:lpstr>The Gathering Place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Areas of inquiry</dc:title>
  <dc:creator>Greg VZ</dc:creator>
  <cp:lastModifiedBy>Michael Kelly</cp:lastModifiedBy>
  <cp:revision>22</cp:revision>
  <cp:lastPrinted>2018-12-11T18:18:54Z</cp:lastPrinted>
  <dcterms:created xsi:type="dcterms:W3CDTF">2018-12-11T15:42:26Z</dcterms:created>
  <dcterms:modified xsi:type="dcterms:W3CDTF">2019-02-14T16:41:13Z</dcterms:modified>
</cp:coreProperties>
</file>